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1" r:id="rId3"/>
    <p:sldId id="257" r:id="rId4"/>
    <p:sldId id="276" r:id="rId5"/>
    <p:sldId id="277" r:id="rId6"/>
    <p:sldId id="278" r:id="rId7"/>
    <p:sldId id="275" r:id="rId8"/>
    <p:sldId id="274" r:id="rId9"/>
    <p:sldId id="279" r:id="rId10"/>
    <p:sldId id="280" r:id="rId11"/>
    <p:sldId id="272" r:id="rId12"/>
    <p:sldId id="258" r:id="rId13"/>
    <p:sldId id="271" r:id="rId1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28" autoAdjust="0"/>
  </p:normalViewPr>
  <p:slideViewPr>
    <p:cSldViewPr>
      <p:cViewPr>
        <p:scale>
          <a:sx n="81" d="100"/>
          <a:sy n="81" d="100"/>
        </p:scale>
        <p:origin x="-1044" y="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4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911" y="0"/>
            <a:ext cx="2946144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11B8DA-FF43-4EC0-ADB1-FF09889AB172}" type="datetimeFigureOut">
              <a:rPr lang="cs-CZ" smtClean="0"/>
              <a:pPr/>
              <a:t>23.6.2014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164"/>
            <a:ext cx="294614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911" y="9428164"/>
            <a:ext cx="2946144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12126-DD9A-4FBF-9E50-026199B9371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08851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70242-E87D-4379-88C6-2B963239E564}" type="datetimeFigureOut">
              <a:rPr lang="cs-CZ" smtClean="0"/>
              <a:pPr/>
              <a:t>23.6.2014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74237-9276-40E5-923A-C8E9CEC256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50825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23.6.2014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23.6.2014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23.6.2014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40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A93FA72-4427-45CB-9504-9F23E529EB64}" type="datetimeFigureOut">
              <a:rPr lang="cs-CZ" smtClean="0"/>
              <a:pPr/>
              <a:t>23.6.2014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cs-CZ" sz="14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lang="cs-CZ" sz="140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8BDEE9B-A184-4B1B-AEFC-D4D9C1AFF23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23.6.2014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23.6.2014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23.6.2014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23.6.2014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23.6.2014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23.6.2014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23.6.2014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590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fld id="{BA93FA72-4427-45CB-9504-9F23E529EB64}" type="datetimeFigureOut">
              <a:rPr lang="cs-CZ" smtClean="0"/>
              <a:pPr/>
              <a:t>23.6.2014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cs-CZ" sz="140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8BDEE9B-A184-4B1B-AEFC-D4D9C1AFF23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74639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latin typeface="Cambria Math" pitchFamily="18" charset="0"/>
                <a:ea typeface="Cambria Math" pitchFamily="18" charset="0"/>
              </a:rPr>
              <a:t>Strategie </a:t>
            </a:r>
            <a:r>
              <a:rPr lang="cs-CZ" sz="3200" b="1" dirty="0" err="1" smtClean="0">
                <a:latin typeface="Cambria Math" pitchFamily="18" charset="0"/>
                <a:ea typeface="Cambria Math" pitchFamily="18" charset="0"/>
              </a:rPr>
              <a:t>komunitně</a:t>
            </a:r>
            <a:r>
              <a:rPr lang="cs-CZ" sz="3200" b="1" dirty="0" smtClean="0">
                <a:latin typeface="Cambria Math" pitchFamily="18" charset="0"/>
                <a:ea typeface="Cambria Math" pitchFamily="18" charset="0"/>
              </a:rPr>
              <a:t> vedeného místního rozvoje MAS Podřipsko</a:t>
            </a:r>
            <a:br>
              <a:rPr lang="cs-CZ" sz="3200" b="1" dirty="0" smtClean="0">
                <a:latin typeface="Cambria Math" pitchFamily="18" charset="0"/>
                <a:ea typeface="Cambria Math" pitchFamily="18" charset="0"/>
              </a:rPr>
            </a:br>
            <a:endParaRPr lang="cs-CZ" sz="32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057672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Životní prostředí a Život v obcích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34880" cy="1138138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Závěry analytické části SCLLD</a:t>
            </a:r>
            <a:br>
              <a:rPr lang="cs-CZ" sz="2400" b="1" dirty="0" smtClean="0">
                <a:latin typeface="Cambria Math" pitchFamily="18" charset="0"/>
                <a:ea typeface="Cambria Math" pitchFamily="18" charset="0"/>
              </a:rPr>
            </a:br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Život v obcích</a:t>
            </a:r>
            <a:endParaRPr lang="cs-CZ" sz="24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628800"/>
            <a:ext cx="8388424" cy="50405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u="sng" dirty="0" smtClean="0">
                <a:latin typeface="Cambria Math" pitchFamily="18" charset="0"/>
                <a:ea typeface="Cambria Math" pitchFamily="18" charset="0"/>
              </a:rPr>
              <a:t>Hrozby</a:t>
            </a:r>
          </a:p>
          <a:p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R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ušení 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školských 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zařízení</a:t>
            </a:r>
          </a:p>
          <a:p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Vysokorychlostní trať</a:t>
            </a:r>
          </a:p>
          <a:p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Letiště </a:t>
            </a:r>
            <a:r>
              <a:rPr lang="cs-CZ" sz="2400" dirty="0" err="1" smtClean="0">
                <a:latin typeface="Cambria Math" pitchFamily="18" charset="0"/>
                <a:ea typeface="Cambria Math" pitchFamily="18" charset="0"/>
              </a:rPr>
              <a:t>Vodochody</a:t>
            </a:r>
            <a:endParaRPr lang="cs-CZ" sz="24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Zánik spolků (především zaměřených na děti)</a:t>
            </a:r>
          </a:p>
          <a:p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změna životního stylu vesnic</a:t>
            </a:r>
          </a:p>
          <a:p>
            <a:r>
              <a:rPr lang="pl-PL" sz="2400" dirty="0" smtClean="0">
                <a:latin typeface="Cambria Math" pitchFamily="18" charset="0"/>
                <a:ea typeface="Cambria Math" pitchFamily="18" charset="0"/>
              </a:rPr>
              <a:t>narůstající objem dopravy v centru Roudnice nad </a:t>
            </a:r>
            <a:r>
              <a:rPr lang="pl-PL" sz="2400" dirty="0" smtClean="0">
                <a:latin typeface="Cambria Math" pitchFamily="18" charset="0"/>
                <a:ea typeface="Cambria Math" pitchFamily="18" charset="0"/>
              </a:rPr>
              <a:t>Labem a okolních obcí</a:t>
            </a:r>
            <a:endParaRPr lang="pl-PL" sz="24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stagnace růstu počtu 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obyvatel a pokračující 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trend stárnutí obyvatel</a:t>
            </a:r>
          </a:p>
          <a:p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snižování ekonomické síly 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obyvatel</a:t>
            </a:r>
          </a:p>
          <a:p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Ukončení výroby největších zaměstnavatelů v regionu</a:t>
            </a:r>
          </a:p>
          <a:p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Podpora pěstování energetických plodin</a:t>
            </a:r>
            <a:endParaRPr lang="cs-CZ" sz="2400" dirty="0" smtClean="0">
              <a:latin typeface="Cambria Math" pitchFamily="18" charset="0"/>
              <a:ea typeface="Cambria Math" pitchFamily="18" charset="0"/>
            </a:endParaRPr>
          </a:p>
          <a:p>
            <a:endParaRPr lang="cs-CZ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cs-CZ" dirty="0" smtClean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718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778098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latin typeface="Cambria Math" pitchFamily="18" charset="0"/>
                <a:ea typeface="Cambria Math" pitchFamily="18" charset="0"/>
              </a:rPr>
              <a:t>OP Životní prostředí</a:t>
            </a:r>
            <a:endParaRPr lang="cs-CZ" sz="36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400599"/>
          </a:xfrm>
        </p:spPr>
        <p:txBody>
          <a:bodyPr numCol="1">
            <a:normAutofit/>
          </a:bodyPr>
          <a:lstStyle/>
          <a:p>
            <a:pPr marL="914400" lvl="1" indent="-514350">
              <a:buNone/>
            </a:pPr>
            <a:endParaRPr lang="cs-CZ" sz="2400" dirty="0" smtClean="0">
              <a:latin typeface="Cambria Math" pitchFamily="18" charset="0"/>
              <a:ea typeface="Cambria Math" pitchFamily="18" charset="0"/>
            </a:endParaRPr>
          </a:p>
          <a:p>
            <a:pPr marL="914400" lvl="1" indent="-514350"/>
            <a:r>
              <a:rPr lang="cs-CZ" sz="2000" b="1" dirty="0">
                <a:latin typeface="Cambria Math" pitchFamily="18" charset="0"/>
                <a:ea typeface="Cambria Math" pitchFamily="18" charset="0"/>
              </a:rPr>
              <a:t>Zlepšování kvality vod a snížení rizika </a:t>
            </a:r>
            <a:r>
              <a:rPr lang="cs-CZ" sz="2000" b="1" dirty="0" smtClean="0">
                <a:latin typeface="Cambria Math" pitchFamily="18" charset="0"/>
                <a:ea typeface="Cambria Math" pitchFamily="18" charset="0"/>
              </a:rPr>
              <a:t>povodní</a:t>
            </a:r>
          </a:p>
          <a:p>
            <a:pPr marL="914400" lvl="1" indent="-514350"/>
            <a:r>
              <a:rPr lang="cs-CZ" sz="2000" b="1" dirty="0" smtClean="0">
                <a:latin typeface="Cambria Math" pitchFamily="18" charset="0"/>
                <a:ea typeface="Cambria Math" pitchFamily="18" charset="0"/>
              </a:rPr>
              <a:t>Zlepšování </a:t>
            </a:r>
            <a:r>
              <a:rPr lang="cs-CZ" sz="2000" b="1" dirty="0">
                <a:latin typeface="Cambria Math" pitchFamily="18" charset="0"/>
                <a:ea typeface="Cambria Math" pitchFamily="18" charset="0"/>
              </a:rPr>
              <a:t>kvality ovzduší v lidských </a:t>
            </a:r>
            <a:r>
              <a:rPr lang="cs-CZ" sz="2000" b="1" dirty="0" smtClean="0">
                <a:latin typeface="Cambria Math" pitchFamily="18" charset="0"/>
                <a:ea typeface="Cambria Math" pitchFamily="18" charset="0"/>
              </a:rPr>
              <a:t>sídlech</a:t>
            </a:r>
          </a:p>
          <a:p>
            <a:pPr marL="914400" lvl="1" indent="-514350"/>
            <a:r>
              <a:rPr lang="cs-CZ" sz="2000" b="1" dirty="0" smtClean="0">
                <a:latin typeface="Cambria Math" pitchFamily="18" charset="0"/>
                <a:ea typeface="Cambria Math" pitchFamily="18" charset="0"/>
              </a:rPr>
              <a:t>Odpady </a:t>
            </a:r>
            <a:r>
              <a:rPr lang="cs-CZ" sz="2000" b="1" dirty="0">
                <a:latin typeface="Cambria Math" pitchFamily="18" charset="0"/>
                <a:ea typeface="Cambria Math" pitchFamily="18" charset="0"/>
              </a:rPr>
              <a:t>a materiálové toky, ekologické zátěže a </a:t>
            </a:r>
            <a:r>
              <a:rPr lang="cs-CZ" sz="2000" b="1" dirty="0" smtClean="0">
                <a:latin typeface="Cambria Math" pitchFamily="18" charset="0"/>
                <a:ea typeface="Cambria Math" pitchFamily="18" charset="0"/>
              </a:rPr>
              <a:t>rizika</a:t>
            </a:r>
          </a:p>
          <a:p>
            <a:pPr marL="914400" lvl="1" indent="-514350"/>
            <a:r>
              <a:rPr lang="cs-CZ" sz="2000" b="1" dirty="0" smtClean="0">
                <a:latin typeface="Cambria Math" pitchFamily="18" charset="0"/>
                <a:ea typeface="Cambria Math" pitchFamily="18" charset="0"/>
              </a:rPr>
              <a:t>O</a:t>
            </a:r>
            <a:r>
              <a:rPr lang="pl-PL" sz="2000" b="1" dirty="0">
                <a:latin typeface="Cambria Math" pitchFamily="18" charset="0"/>
                <a:ea typeface="Cambria Math" pitchFamily="18" charset="0"/>
              </a:rPr>
              <a:t>chrana a péče o přírodu a </a:t>
            </a:r>
            <a:r>
              <a:rPr lang="pl-PL" sz="2000" b="1" dirty="0" smtClean="0">
                <a:latin typeface="Cambria Math" pitchFamily="18" charset="0"/>
                <a:ea typeface="Cambria Math" pitchFamily="18" charset="0"/>
              </a:rPr>
              <a:t>krajinu</a:t>
            </a:r>
          </a:p>
          <a:p>
            <a:pPr marL="914400" lvl="1" indent="-514350"/>
            <a:r>
              <a:rPr lang="pl-PL" sz="2000" b="1" dirty="0" smtClean="0">
                <a:latin typeface="Cambria Math" pitchFamily="18" charset="0"/>
                <a:ea typeface="Cambria Math" pitchFamily="18" charset="0"/>
              </a:rPr>
              <a:t>Energetické úspory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 smtClean="0">
                <a:latin typeface="Cambria Math" pitchFamily="18" charset="0"/>
                <a:ea typeface="Cambria Math" pitchFamily="18" charset="0"/>
              </a:rPr>
              <a:t>IROP - podpora investic do</a:t>
            </a:r>
            <a:endParaRPr lang="cs-CZ" sz="36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301608" cy="5832648"/>
          </a:xfrm>
        </p:spPr>
        <p:txBody>
          <a:bodyPr numCol="1">
            <a:normAutofit/>
          </a:bodyPr>
          <a:lstStyle/>
          <a:p>
            <a:pPr marL="914400" lvl="1" indent="-514350"/>
            <a:r>
              <a:rPr lang="cs-CZ" sz="1800" b="1" dirty="0" smtClean="0">
                <a:latin typeface="Cambria Math" pitchFamily="18" charset="0"/>
                <a:ea typeface="Cambria Math" pitchFamily="18" charset="0"/>
              </a:rPr>
              <a:t>výstavba </a:t>
            </a:r>
            <a:r>
              <a:rPr lang="cs-CZ" sz="1800" b="1" dirty="0">
                <a:latin typeface="Cambria Math" pitchFamily="18" charset="0"/>
                <a:ea typeface="Cambria Math" pitchFamily="18" charset="0"/>
              </a:rPr>
              <a:t>a modernizace přestupních terminálů pro veřejnou dopravu; </a:t>
            </a:r>
          </a:p>
          <a:p>
            <a:pPr marL="914400" lvl="1" indent="-514350"/>
            <a:r>
              <a:rPr lang="cs-CZ" sz="1800" b="1" dirty="0" smtClean="0">
                <a:latin typeface="Cambria Math" pitchFamily="18" charset="0"/>
                <a:ea typeface="Cambria Math" pitchFamily="18" charset="0"/>
              </a:rPr>
              <a:t>výstavba </a:t>
            </a:r>
            <a:r>
              <a:rPr lang="cs-CZ" sz="1800" b="1" dirty="0">
                <a:latin typeface="Cambria Math" pitchFamily="18" charset="0"/>
                <a:ea typeface="Cambria Math" pitchFamily="18" charset="0"/>
              </a:rPr>
              <a:t>nebo modernizace systémů pro přestup na veřejnou dopravu P+R, K+R, B+R; </a:t>
            </a:r>
          </a:p>
          <a:p>
            <a:pPr marL="914400" lvl="1" indent="-514350"/>
            <a:r>
              <a:rPr lang="cs-CZ" sz="1800" b="1" dirty="0" smtClean="0">
                <a:latin typeface="Cambria Math" pitchFamily="18" charset="0"/>
                <a:ea typeface="Cambria Math" pitchFamily="18" charset="0"/>
              </a:rPr>
              <a:t>revitalizace parků a zahrad u národních kulturních památek a památek navržených k prohlášení za národní kulturní památku;</a:t>
            </a:r>
          </a:p>
          <a:p>
            <a:pPr marL="914400" lvl="1" indent="-514350"/>
            <a:r>
              <a:rPr lang="cs-CZ" sz="1800" b="1" dirty="0" smtClean="0">
                <a:latin typeface="Cambria Math" pitchFamily="18" charset="0"/>
                <a:ea typeface="Cambria Math" pitchFamily="18" charset="0"/>
              </a:rPr>
              <a:t>návštěvnická veřejná infrastruktura pro zpřístupnění přírodního dědictví;</a:t>
            </a:r>
          </a:p>
          <a:p>
            <a:pPr marL="914400" lvl="1" indent="-514350"/>
            <a:r>
              <a:rPr lang="cs-CZ" sz="1800" b="1" dirty="0" smtClean="0">
                <a:latin typeface="Cambria Math" pitchFamily="18" charset="0"/>
                <a:ea typeface="Cambria Math" pitchFamily="18" charset="0"/>
              </a:rPr>
              <a:t>Opatření přispívající ke zmírnění negativních dopadů v dopravě </a:t>
            </a:r>
          </a:p>
          <a:p>
            <a:pPr marL="914400" lvl="1" indent="-514350"/>
            <a:r>
              <a:rPr lang="cs-CZ" sz="1800" b="1" dirty="0" smtClean="0">
                <a:latin typeface="Cambria Math" pitchFamily="18" charset="0"/>
                <a:ea typeface="Cambria Math" pitchFamily="18" charset="0"/>
              </a:rPr>
              <a:t>Opatření </a:t>
            </a:r>
            <a:r>
              <a:rPr lang="cs-CZ" sz="1800" b="1" dirty="0">
                <a:latin typeface="Cambria Math" pitchFamily="18" charset="0"/>
                <a:ea typeface="Cambria Math" pitchFamily="18" charset="0"/>
              </a:rPr>
              <a:t>směřující ke zvýšení bezpečnosti </a:t>
            </a:r>
            <a:endParaRPr lang="cs-CZ" sz="1800" b="1" dirty="0" smtClean="0">
              <a:latin typeface="Cambria Math" pitchFamily="18" charset="0"/>
              <a:ea typeface="Cambria Math" pitchFamily="18" charset="0"/>
            </a:endParaRPr>
          </a:p>
          <a:p>
            <a:pPr marL="914400" lvl="1" indent="-514350"/>
            <a:r>
              <a:rPr lang="cs-CZ" sz="1800" b="1" dirty="0" smtClean="0">
                <a:latin typeface="Cambria Math" pitchFamily="18" charset="0"/>
                <a:ea typeface="Cambria Math" pitchFamily="18" charset="0"/>
              </a:rPr>
              <a:t>Opatření </a:t>
            </a:r>
            <a:r>
              <a:rPr lang="cs-CZ" sz="1800" b="1" dirty="0">
                <a:latin typeface="Cambria Math" pitchFamily="18" charset="0"/>
                <a:ea typeface="Cambria Math" pitchFamily="18" charset="0"/>
              </a:rPr>
              <a:t>k rozvoji </a:t>
            </a:r>
            <a:r>
              <a:rPr lang="cs-CZ" sz="1800" b="1" dirty="0" err="1">
                <a:latin typeface="Cambria Math" pitchFamily="18" charset="0"/>
                <a:ea typeface="Cambria Math" pitchFamily="18" charset="0"/>
              </a:rPr>
              <a:t>cyklodopravy</a:t>
            </a:r>
            <a:r>
              <a:rPr lang="cs-CZ" sz="1800" b="1" dirty="0">
                <a:latin typeface="Cambria Math" pitchFamily="18" charset="0"/>
                <a:ea typeface="Cambria Math" pitchFamily="18" charset="0"/>
              </a:rPr>
              <a:t> </a:t>
            </a:r>
            <a:endParaRPr lang="cs-CZ" sz="1800" b="1" dirty="0" smtClean="0">
              <a:latin typeface="Cambria Math" pitchFamily="18" charset="0"/>
              <a:ea typeface="Cambria Math" pitchFamily="18" charset="0"/>
            </a:endParaRPr>
          </a:p>
          <a:p>
            <a:pPr marL="914400" lvl="1" indent="-514350"/>
            <a:r>
              <a:rPr lang="cs-CZ" sz="1800" b="1" dirty="0" smtClean="0">
                <a:latin typeface="Cambria Math" pitchFamily="18" charset="0"/>
                <a:ea typeface="Cambria Math" pitchFamily="18" charset="0"/>
              </a:rPr>
              <a:t>Rozvoj </a:t>
            </a:r>
            <a:r>
              <a:rPr lang="cs-CZ" sz="1800" b="1" dirty="0">
                <a:latin typeface="Cambria Math" pitchFamily="18" charset="0"/>
                <a:ea typeface="Cambria Math" pitchFamily="18" charset="0"/>
              </a:rPr>
              <a:t>zelené infrastruktury (doplňková aktivita k </a:t>
            </a:r>
            <a:r>
              <a:rPr lang="cs-CZ" sz="1800" b="1" dirty="0" smtClean="0">
                <a:latin typeface="Cambria Math" pitchFamily="18" charset="0"/>
                <a:ea typeface="Cambria Math" pitchFamily="18" charset="0"/>
              </a:rPr>
              <a:t>ostatním)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>
              <a:spcAft>
                <a:spcPts val="300"/>
              </a:spcAft>
            </a:pPr>
            <a:endParaRPr lang="cs-CZ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1">
              <a:lnSpc>
                <a:spcPct val="80000"/>
              </a:lnSpc>
              <a:buNone/>
            </a:pPr>
            <a:endParaRPr lang="cs-CZ" sz="2400" b="1" dirty="0" smtClean="0">
              <a:latin typeface="Cambria Math" pitchFamily="18" charset="0"/>
              <a:ea typeface="Cambria Math" pitchFamily="18" charset="0"/>
            </a:endParaRPr>
          </a:p>
          <a:p>
            <a:pPr lvl="1">
              <a:lnSpc>
                <a:spcPct val="80000"/>
              </a:lnSpc>
              <a:buNone/>
            </a:pPr>
            <a:endParaRPr lang="cs-CZ" sz="2400" b="1" dirty="0" smtClean="0">
              <a:latin typeface="Cambria Math" pitchFamily="18" charset="0"/>
              <a:ea typeface="Cambria Math" pitchFamily="18" charset="0"/>
            </a:endParaRPr>
          </a:p>
          <a:p>
            <a:pPr lvl="1" algn="ctr">
              <a:lnSpc>
                <a:spcPct val="80000"/>
              </a:lnSpc>
              <a:buNone/>
            </a:pPr>
            <a:endParaRPr lang="cs-CZ" b="1" dirty="0" smtClean="0">
              <a:latin typeface="Cambria Math" pitchFamily="18" charset="0"/>
              <a:ea typeface="Cambria Math" pitchFamily="18" charset="0"/>
            </a:endParaRPr>
          </a:p>
          <a:p>
            <a:pPr lvl="1" algn="ctr">
              <a:lnSpc>
                <a:spcPct val="80000"/>
              </a:lnSpc>
              <a:buNone/>
            </a:pPr>
            <a:endParaRPr lang="cs-CZ" b="1" dirty="0" smtClean="0">
              <a:latin typeface="Cambria Math" pitchFamily="18" charset="0"/>
              <a:ea typeface="Cambria Math" pitchFamily="18" charset="0"/>
            </a:endParaRPr>
          </a:p>
          <a:p>
            <a:pPr lvl="1" algn="ctr">
              <a:lnSpc>
                <a:spcPct val="80000"/>
              </a:lnSpc>
              <a:buNone/>
            </a:pPr>
            <a:endParaRPr lang="cs-CZ" b="1" dirty="0" smtClean="0">
              <a:latin typeface="Cambria Math" pitchFamily="18" charset="0"/>
              <a:ea typeface="Cambria Math" pitchFamily="18" charset="0"/>
            </a:endParaRPr>
          </a:p>
          <a:p>
            <a:pPr lvl="1" algn="ctr">
              <a:lnSpc>
                <a:spcPct val="80000"/>
              </a:lnSpc>
              <a:buNone/>
            </a:pPr>
            <a:r>
              <a:rPr lang="cs-CZ" b="1" dirty="0" smtClean="0">
                <a:latin typeface="Cambria Math" pitchFamily="18" charset="0"/>
                <a:ea typeface="Cambria Math" pitchFamily="18" charset="0"/>
              </a:rPr>
              <a:t>Děkujeme</a:t>
            </a:r>
          </a:p>
        </p:txBody>
      </p:sp>
      <p:sp>
        <p:nvSpPr>
          <p:cNvPr id="6" name="Zástupný symbol pro obsah 3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cs-CZ" sz="2600" b="1" dirty="0" smtClean="0">
              <a:latin typeface="Cambria Math" pitchFamily="18" charset="0"/>
              <a:ea typeface="Cambria Math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cs-CZ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>
              <a:spcAft>
                <a:spcPts val="300"/>
              </a:spcAft>
            </a:pPr>
            <a:r>
              <a:rPr lang="cs-CZ" b="1" dirty="0" smtClean="0">
                <a:latin typeface="Cambria Math" pitchFamily="18" charset="0"/>
                <a:ea typeface="Cambria Math" pitchFamily="18" charset="0"/>
              </a:rPr>
              <a:t>Místní akční skupina Podřipsko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3"/>
            <a:ext cx="8229600" cy="3960441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50000"/>
              </a:lnSpc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Kdo jsme? </a:t>
            </a:r>
          </a:p>
          <a:p>
            <a:pPr lvl="1">
              <a:lnSpc>
                <a:spcPct val="150000"/>
              </a:lnSpc>
            </a:pPr>
            <a:r>
              <a:rPr lang="cs-CZ" sz="3400" dirty="0" smtClean="0">
                <a:latin typeface="Cambria Math" pitchFamily="18" charset="0"/>
                <a:ea typeface="Cambria Math" pitchFamily="18" charset="0"/>
              </a:rPr>
              <a:t>Spolek sdružující 45 členů </a:t>
            </a:r>
          </a:p>
          <a:p>
            <a:pPr lvl="1">
              <a:lnSpc>
                <a:spcPct val="150000"/>
              </a:lnSpc>
            </a:pPr>
            <a:r>
              <a:rPr lang="cs-CZ" sz="3400" dirty="0" smtClean="0">
                <a:latin typeface="Cambria Math" pitchFamily="18" charset="0"/>
                <a:ea typeface="Cambria Math" pitchFamily="18" charset="0"/>
              </a:rPr>
              <a:t>Založený v roce 2011</a:t>
            </a:r>
          </a:p>
          <a:p>
            <a:pPr>
              <a:lnSpc>
                <a:spcPct val="150000"/>
              </a:lnSpc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Co chceme? Rozdělovat dotace z fondů EU</a:t>
            </a:r>
          </a:p>
          <a:p>
            <a:pPr>
              <a:lnSpc>
                <a:spcPct val="150000"/>
              </a:lnSpc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Implementace Integrované strategie území </a:t>
            </a:r>
          </a:p>
          <a:p>
            <a:pPr>
              <a:lnSpc>
                <a:spcPct val="150000"/>
              </a:lnSpc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V Dohodě o partnerství pro období 2014 – 2020 v dubnu schválené vládou je pro </a:t>
            </a:r>
            <a:r>
              <a:rPr lang="cs-CZ" sz="3800" dirty="0" err="1" smtClean="0">
                <a:latin typeface="Cambria Math" pitchFamily="18" charset="0"/>
                <a:ea typeface="Cambria Math" pitchFamily="18" charset="0"/>
              </a:rPr>
              <a:t>MASky</a:t>
            </a: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 vyčleněno minimálně 20 mld. Kč – částka stoupá</a:t>
            </a:r>
          </a:p>
          <a:p>
            <a:pPr>
              <a:lnSpc>
                <a:spcPct val="150000"/>
              </a:lnSpc>
            </a:pPr>
            <a:r>
              <a:rPr lang="cs-CZ" sz="3800" dirty="0" err="1" smtClean="0">
                <a:latin typeface="Cambria Math" pitchFamily="18" charset="0"/>
                <a:ea typeface="Cambria Math" pitchFamily="18" charset="0"/>
              </a:rPr>
              <a:t>MASky</a:t>
            </a: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 budou rozdělovat dotace z OP Zaměstnanost a IROP</a:t>
            </a:r>
            <a:endParaRPr lang="cs-CZ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4" name="Picture 2" descr="H:\mapk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650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34880" cy="1138138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Závěry analytické části SCLLD</a:t>
            </a:r>
            <a:br>
              <a:rPr lang="cs-CZ" sz="2400" b="1" dirty="0" smtClean="0">
                <a:latin typeface="Cambria Math" pitchFamily="18" charset="0"/>
                <a:ea typeface="Cambria Math" pitchFamily="18" charset="0"/>
              </a:rPr>
            </a:br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Životní prostředí</a:t>
            </a:r>
            <a:endParaRPr lang="cs-CZ" sz="24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412776"/>
            <a:ext cx="838842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 smtClean="0">
                <a:latin typeface="Cambria Math" pitchFamily="18" charset="0"/>
                <a:ea typeface="Cambria Math" pitchFamily="18" charset="0"/>
              </a:rPr>
              <a:t>Negativa</a:t>
            </a:r>
          </a:p>
          <a:p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Častý výskyt povodní a záplav</a:t>
            </a:r>
          </a:p>
          <a:p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Existence </a:t>
            </a:r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černých skládek</a:t>
            </a:r>
          </a:p>
          <a:p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Snížená </a:t>
            </a:r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retenční schopnost </a:t>
            </a:r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krajiny </a:t>
            </a:r>
            <a:endParaRPr lang="cs-CZ" sz="18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Špatná prostupnost krajiny</a:t>
            </a:r>
          </a:p>
          <a:p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Nízká kvalita ovzduší</a:t>
            </a:r>
          </a:p>
          <a:p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Nevyhovující chemický stav povrchových a podzemních vod </a:t>
            </a:r>
          </a:p>
          <a:p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Těžba štěrkopísků</a:t>
            </a:r>
          </a:p>
          <a:p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Existence starých ekologických </a:t>
            </a:r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zátěží</a:t>
            </a:r>
          </a:p>
          <a:p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Nízký podíl domácností využívajících ekologická paliva</a:t>
            </a:r>
          </a:p>
          <a:p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Větrná eroze</a:t>
            </a:r>
          </a:p>
          <a:p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Rozšíření invazivních nepůvodních rostlin</a:t>
            </a:r>
            <a:endParaRPr lang="cs-CZ" sz="18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buNone/>
            </a:pPr>
            <a:endParaRPr lang="pl-PL" dirty="0" smtClean="0">
              <a:latin typeface="Cambria Math" pitchFamily="18" charset="0"/>
              <a:ea typeface="Cambria Math" pitchFamily="18" charset="0"/>
            </a:endParaRPr>
          </a:p>
          <a:p>
            <a:endParaRPr lang="cs-CZ" dirty="0">
              <a:latin typeface="Cambria Math" pitchFamily="18" charset="0"/>
              <a:ea typeface="Cambria Math" pitchFamily="18" charset="0"/>
            </a:endParaRPr>
          </a:p>
          <a:p>
            <a:endParaRPr lang="cs-CZ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cs-CZ" dirty="0" smtClean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34880" cy="1138138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Závěry analytické části SCLLD</a:t>
            </a:r>
            <a:br>
              <a:rPr lang="cs-CZ" sz="2400" b="1" dirty="0" smtClean="0">
                <a:latin typeface="Cambria Math" pitchFamily="18" charset="0"/>
                <a:ea typeface="Cambria Math" pitchFamily="18" charset="0"/>
              </a:rPr>
            </a:br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Životní prostředí</a:t>
            </a:r>
            <a:endParaRPr lang="cs-CZ" sz="24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412776"/>
            <a:ext cx="838842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 smtClean="0">
                <a:latin typeface="Cambria Math" pitchFamily="18" charset="0"/>
                <a:ea typeface="Cambria Math" pitchFamily="18" charset="0"/>
              </a:rPr>
              <a:t>Pozitiva</a:t>
            </a:r>
          </a:p>
          <a:p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Existence CHOPAV Severočeská křída</a:t>
            </a:r>
          </a:p>
          <a:p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Existence </a:t>
            </a:r>
            <a:r>
              <a:rPr lang="cs-CZ" sz="2000" dirty="0">
                <a:latin typeface="Cambria Math" pitchFamily="18" charset="0"/>
                <a:ea typeface="Cambria Math" pitchFamily="18" charset="0"/>
              </a:rPr>
              <a:t>ZVCHÚ CHKO Kokořínsko</a:t>
            </a:r>
          </a:p>
          <a:p>
            <a:r>
              <a:rPr lang="cs-CZ" sz="2000" dirty="0">
                <a:latin typeface="Cambria Math" pitchFamily="18" charset="0"/>
                <a:ea typeface="Cambria Math" pitchFamily="18" charset="0"/>
              </a:rPr>
              <a:t>Existence maloplošných 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ZVCHÚ</a:t>
            </a:r>
          </a:p>
          <a:p>
            <a:r>
              <a:rPr lang="cs-CZ" sz="2000" dirty="0">
                <a:latin typeface="Cambria Math" pitchFamily="18" charset="0"/>
                <a:ea typeface="Cambria Math" pitchFamily="18" charset="0"/>
              </a:rPr>
              <a:t>Působnost Sdružení obcí pro nakládání s odpady ve většině obcí 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MAS</a:t>
            </a:r>
          </a:p>
          <a:p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V</a:t>
            </a:r>
            <a:r>
              <a:rPr lang="pl-PL" sz="2000" dirty="0" smtClean="0">
                <a:latin typeface="Cambria Math" pitchFamily="18" charset="0"/>
                <a:ea typeface="Cambria Math" pitchFamily="18" charset="0"/>
              </a:rPr>
              <a:t>ysoký podíl osob připojených na kanalizaci a vodovod</a:t>
            </a:r>
          </a:p>
          <a:p>
            <a:r>
              <a:rPr lang="pl-PL" sz="2000" dirty="0" smtClean="0">
                <a:latin typeface="Cambria Math" pitchFamily="18" charset="0"/>
                <a:ea typeface="Cambria Math" pitchFamily="18" charset="0"/>
              </a:rPr>
              <a:t>Vysoký podíl kanalizací napojených na čistírny odpadních vod </a:t>
            </a:r>
          </a:p>
          <a:p>
            <a:r>
              <a:rPr lang="pl-PL" sz="2000" dirty="0" smtClean="0">
                <a:latin typeface="Cambria Math" pitchFamily="18" charset="0"/>
                <a:ea typeface="Cambria Math" pitchFamily="18" charset="0"/>
              </a:rPr>
              <a:t>Vysoký podíl plynofikovaných obcí</a:t>
            </a:r>
          </a:p>
          <a:p>
            <a:r>
              <a:rPr lang="pl-PL" sz="2000" dirty="0" smtClean="0">
                <a:latin typeface="Cambria Math" pitchFamily="18" charset="0"/>
                <a:ea typeface="Cambria Math" pitchFamily="18" charset="0"/>
              </a:rPr>
              <a:t>příznivé půdní a klimatické podmínky pro zemědělskou výrobu</a:t>
            </a:r>
          </a:p>
          <a:p>
            <a:endParaRPr lang="pl-PL" sz="2000" dirty="0" smtClean="0">
              <a:latin typeface="Cambria Math" pitchFamily="18" charset="0"/>
              <a:ea typeface="Cambria Math" pitchFamily="18" charset="0"/>
            </a:endParaRPr>
          </a:p>
          <a:p>
            <a:endParaRPr lang="cs-CZ" dirty="0">
              <a:latin typeface="Cambria Math" pitchFamily="18" charset="0"/>
              <a:ea typeface="Cambria Math" pitchFamily="18" charset="0"/>
            </a:endParaRPr>
          </a:p>
          <a:p>
            <a:endParaRPr lang="cs-CZ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cs-CZ" dirty="0" smtClean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34880" cy="1138138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Závěry analytické části SCLLD</a:t>
            </a:r>
            <a:br>
              <a:rPr lang="cs-CZ" sz="2400" b="1" dirty="0" smtClean="0">
                <a:latin typeface="Cambria Math" pitchFamily="18" charset="0"/>
                <a:ea typeface="Cambria Math" pitchFamily="18" charset="0"/>
              </a:rPr>
            </a:br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Životní prostředí</a:t>
            </a:r>
            <a:endParaRPr lang="cs-CZ" sz="24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412776"/>
            <a:ext cx="838842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 smtClean="0">
                <a:latin typeface="Cambria Math" pitchFamily="18" charset="0"/>
                <a:ea typeface="Cambria Math" pitchFamily="18" charset="0"/>
              </a:rPr>
              <a:t>Příležitosti</a:t>
            </a:r>
          </a:p>
          <a:p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Systematická v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ýstavba 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sběrných dvorů</a:t>
            </a:r>
          </a:p>
          <a:p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Protipovodňová opatření</a:t>
            </a:r>
          </a:p>
          <a:p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Podpora retence vody v krajině vhodnými opatřeními</a:t>
            </a:r>
          </a:p>
          <a:p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Pozemkové úpravy</a:t>
            </a:r>
          </a:p>
          <a:p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obnova 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historických cest v krajině dle původního katastru</a:t>
            </a:r>
          </a:p>
          <a:p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zmapování a likvidace 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starých ekologických 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zátěží</a:t>
            </a:r>
          </a:p>
          <a:p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Podpora rozvoje ÚSES</a:t>
            </a:r>
            <a:endParaRPr lang="cs-CZ" sz="2000" dirty="0">
              <a:latin typeface="Cambria Math" pitchFamily="18" charset="0"/>
              <a:ea typeface="Cambria Math" pitchFamily="18" charset="0"/>
            </a:endParaRPr>
          </a:p>
          <a:p>
            <a:endParaRPr lang="cs-CZ" dirty="0">
              <a:latin typeface="Cambria Math" pitchFamily="18" charset="0"/>
              <a:ea typeface="Cambria Math" pitchFamily="18" charset="0"/>
            </a:endParaRPr>
          </a:p>
          <a:p>
            <a:endParaRPr lang="cs-CZ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cs-CZ" dirty="0" smtClean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34880" cy="1138138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Závěry analytické části SCLLD</a:t>
            </a:r>
            <a:br>
              <a:rPr lang="cs-CZ" sz="2400" b="1" dirty="0" smtClean="0">
                <a:latin typeface="Cambria Math" pitchFamily="18" charset="0"/>
                <a:ea typeface="Cambria Math" pitchFamily="18" charset="0"/>
              </a:rPr>
            </a:br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Životní prostředí</a:t>
            </a:r>
            <a:endParaRPr lang="cs-CZ" sz="24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412776"/>
            <a:ext cx="838842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 smtClean="0">
                <a:latin typeface="Cambria Math" pitchFamily="18" charset="0"/>
                <a:ea typeface="Cambria Math" pitchFamily="18" charset="0"/>
              </a:rPr>
              <a:t>Hrozby</a:t>
            </a:r>
          </a:p>
          <a:p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Výstavba VRT - RS</a:t>
            </a:r>
          </a:p>
          <a:p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Rozšíření 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těžby štěrkopísků</a:t>
            </a:r>
          </a:p>
          <a:p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Riziko 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povodní a 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záplav</a:t>
            </a:r>
          </a:p>
          <a:p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Zvyšování ceny plynu</a:t>
            </a:r>
            <a:endParaRPr lang="cs-CZ" sz="20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pokles podílu hromadné dopravy vůči dopravě automobilové</a:t>
            </a:r>
          </a:p>
          <a:p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snižující se rentabilita tradiční zemědělské výroby v 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regionu</a:t>
            </a:r>
          </a:p>
          <a:p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Výstavba solárních </a:t>
            </a:r>
            <a:r>
              <a:rPr lang="cs-CZ" sz="2000" smtClean="0">
                <a:latin typeface="Cambria Math" pitchFamily="18" charset="0"/>
                <a:ea typeface="Cambria Math" pitchFamily="18" charset="0"/>
              </a:rPr>
              <a:t>a větrných elektráren</a:t>
            </a:r>
            <a:endParaRPr lang="cs-CZ" sz="20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Rozš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íření invazivních druhů rostlin – pokles biodiverzity</a:t>
            </a:r>
            <a:endParaRPr lang="cs-CZ" sz="2000" dirty="0">
              <a:latin typeface="Cambria Math" pitchFamily="18" charset="0"/>
              <a:ea typeface="Cambria Math" pitchFamily="18" charset="0"/>
            </a:endParaRPr>
          </a:p>
          <a:p>
            <a:endParaRPr lang="cs-CZ" dirty="0">
              <a:latin typeface="Cambria Math" pitchFamily="18" charset="0"/>
              <a:ea typeface="Cambria Math" pitchFamily="18" charset="0"/>
            </a:endParaRPr>
          </a:p>
          <a:p>
            <a:endParaRPr lang="cs-CZ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cs-CZ" dirty="0" smtClean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34880" cy="1138138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Závěry analytické části SCLLD</a:t>
            </a:r>
            <a:br>
              <a:rPr lang="cs-CZ" sz="2400" b="1" dirty="0" smtClean="0">
                <a:latin typeface="Cambria Math" pitchFamily="18" charset="0"/>
                <a:ea typeface="Cambria Math" pitchFamily="18" charset="0"/>
              </a:rPr>
            </a:br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Život v obcích</a:t>
            </a:r>
            <a:endParaRPr lang="cs-CZ" sz="24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412776"/>
            <a:ext cx="838842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>
                <a:latin typeface="Cambria Math" pitchFamily="18" charset="0"/>
                <a:ea typeface="Cambria Math" pitchFamily="18" charset="0"/>
              </a:rPr>
              <a:t>Pozitiva</a:t>
            </a:r>
          </a:p>
          <a:p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Dobrá dostupnost zdravotní péče a škol (dostupnost </a:t>
            </a:r>
            <a:r>
              <a:rPr lang="pl-PL" sz="2400" dirty="0" smtClean="0">
                <a:latin typeface="Cambria Math" pitchFamily="18" charset="0"/>
                <a:ea typeface="Cambria Math" pitchFamily="18" charset="0"/>
              </a:rPr>
              <a:t>Roudnice nad Labem)</a:t>
            </a:r>
            <a:endParaRPr lang="cs-CZ" sz="24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Tradice spolkové činnosti</a:t>
            </a:r>
          </a:p>
          <a:p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Růst počtu obyvatel</a:t>
            </a:r>
          </a:p>
          <a:p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Nízká úroveň kriminality</a:t>
            </a:r>
          </a:p>
          <a:p>
            <a:pPr lvl="0"/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D</a:t>
            </a:r>
            <a:r>
              <a:rPr lang="pl-PL" sz="2400" dirty="0">
                <a:latin typeface="Cambria Math" pitchFamily="18" charset="0"/>
                <a:ea typeface="Cambria Math" pitchFamily="18" charset="0"/>
              </a:rPr>
              <a:t>obré silniční napojení na Prahu (D8)</a:t>
            </a:r>
          </a:p>
          <a:p>
            <a:pPr lvl="0"/>
            <a:r>
              <a:rPr lang="pl-PL" sz="2400" dirty="0">
                <a:latin typeface="Cambria Math" pitchFamily="18" charset="0"/>
                <a:ea typeface="Cambria Math" pitchFamily="18" charset="0"/>
              </a:rPr>
              <a:t>Železniční trať 090, 091 z Prahy do Děčína</a:t>
            </a:r>
          </a:p>
          <a:p>
            <a:pPr lvl="0"/>
            <a:r>
              <a:rPr lang="pl-PL" sz="2400" dirty="0" smtClean="0">
                <a:latin typeface="Cambria Math" pitchFamily="18" charset="0"/>
                <a:ea typeface="Cambria Math" pitchFamily="18" charset="0"/>
              </a:rPr>
              <a:t>Labe</a:t>
            </a:r>
            <a:r>
              <a:rPr lang="pl-PL" sz="24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pl-PL" sz="2400" dirty="0" smtClean="0">
                <a:latin typeface="Cambria Math" pitchFamily="18" charset="0"/>
                <a:ea typeface="Cambria Math" pitchFamily="18" charset="0"/>
              </a:rPr>
              <a:t>(e</a:t>
            </a:r>
            <a:r>
              <a:rPr lang="fr-FR" sz="2400" dirty="0" smtClean="0">
                <a:latin typeface="Cambria Math" pitchFamily="18" charset="0"/>
                <a:ea typeface="Cambria Math" pitchFamily="18" charset="0"/>
              </a:rPr>
              <a:t>xistence </a:t>
            </a:r>
            <a:r>
              <a:rPr lang="fr-FR" sz="2400" dirty="0">
                <a:latin typeface="Cambria Math" pitchFamily="18" charset="0"/>
                <a:ea typeface="Cambria Math" pitchFamily="18" charset="0"/>
              </a:rPr>
              <a:t>Labské cyklotrasy č. </a:t>
            </a:r>
            <a:r>
              <a:rPr lang="fr-FR" sz="24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)</a:t>
            </a:r>
          </a:p>
          <a:p>
            <a:pPr lvl="0"/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Letiště Roudnice nad Labem (a Dušníky)</a:t>
            </a:r>
          </a:p>
          <a:p>
            <a:pPr lvl="0"/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Říp, historické centrum Roudnice nad Labem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  <a:p>
            <a:endParaRPr lang="cs-CZ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cs-CZ" dirty="0" smtClean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945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34880" cy="1138138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Závěry analytické části SCLLD</a:t>
            </a:r>
            <a:br>
              <a:rPr lang="cs-CZ" sz="2400" b="1" dirty="0" smtClean="0">
                <a:latin typeface="Cambria Math" pitchFamily="18" charset="0"/>
                <a:ea typeface="Cambria Math" pitchFamily="18" charset="0"/>
              </a:rPr>
            </a:br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Život v obcích</a:t>
            </a:r>
            <a:endParaRPr lang="cs-CZ" sz="24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628800"/>
            <a:ext cx="8388424" cy="504056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u="sng" dirty="0" smtClean="0">
                <a:latin typeface="Cambria Math" pitchFamily="18" charset="0"/>
                <a:ea typeface="Cambria Math" pitchFamily="18" charset="0"/>
              </a:rPr>
              <a:t>Negativa</a:t>
            </a:r>
          </a:p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Špatný </a:t>
            </a:r>
            <a:r>
              <a:rPr lang="cs-CZ" dirty="0">
                <a:latin typeface="Cambria Math" pitchFamily="18" charset="0"/>
                <a:ea typeface="Cambria Math" pitchFamily="18" charset="0"/>
              </a:rPr>
              <a:t>stav </a:t>
            </a:r>
            <a:r>
              <a:rPr lang="cs-CZ" dirty="0" smtClean="0">
                <a:latin typeface="Cambria Math" pitchFamily="18" charset="0"/>
                <a:ea typeface="Cambria Math" pitchFamily="18" charset="0"/>
              </a:rPr>
              <a:t>místních komunikací, veřejného rozhlasu a </a:t>
            </a:r>
            <a:r>
              <a:rPr lang="cs-CZ" dirty="0" smtClean="0">
                <a:latin typeface="Cambria Math" pitchFamily="18" charset="0"/>
                <a:ea typeface="Cambria Math" pitchFamily="18" charset="0"/>
              </a:rPr>
              <a:t>osvětlení</a:t>
            </a:r>
          </a:p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Nedostatek pracovních příležitostí (vysoká nezaměstnanost)</a:t>
            </a:r>
          </a:p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Nízké kapacity mateřských škol</a:t>
            </a:r>
            <a:endParaRPr lang="cs-CZ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Nevyřešené pozemkové </a:t>
            </a:r>
            <a:r>
              <a:rPr lang="cs-CZ" dirty="0" smtClean="0">
                <a:latin typeface="Cambria Math" pitchFamily="18" charset="0"/>
                <a:ea typeface="Cambria Math" pitchFamily="18" charset="0"/>
              </a:rPr>
              <a:t>úpravy (nevyjasněné vlastnické vztahy)</a:t>
            </a:r>
          </a:p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Špatná dostupnost zdravotní péče pro znevýhodněné skupiny obyvatel</a:t>
            </a:r>
          </a:p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Nevyhovující stav obecního majetku</a:t>
            </a:r>
          </a:p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Nedostatečná podpora odbytu zemědělských produktů</a:t>
            </a:r>
            <a:endParaRPr lang="cs-CZ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pl-PL" dirty="0">
                <a:latin typeface="Cambria Math" pitchFamily="18" charset="0"/>
                <a:ea typeface="Cambria Math" pitchFamily="18" charset="0"/>
              </a:rPr>
              <a:t>bsence obchvatu v Roudnici nad </a:t>
            </a:r>
            <a:r>
              <a:rPr lang="pl-PL" dirty="0" smtClean="0">
                <a:latin typeface="Cambria Math" pitchFamily="18" charset="0"/>
                <a:ea typeface="Cambria Math" pitchFamily="18" charset="0"/>
              </a:rPr>
              <a:t>Labem</a:t>
            </a:r>
          </a:p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Jediné funkční kino a koupaliště v regionu</a:t>
            </a:r>
          </a:p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Stárnutí populace</a:t>
            </a:r>
            <a:endParaRPr lang="pl-PL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pl-PL" dirty="0" smtClean="0">
                <a:latin typeface="Cambria Math" pitchFamily="18" charset="0"/>
                <a:ea typeface="Cambria Math" pitchFamily="18" charset="0"/>
              </a:rPr>
              <a:t>Absence </a:t>
            </a:r>
            <a:r>
              <a:rPr lang="pl-PL" dirty="0">
                <a:latin typeface="Cambria Math" pitchFamily="18" charset="0"/>
                <a:ea typeface="Cambria Math" pitchFamily="18" charset="0"/>
              </a:rPr>
              <a:t>chodníků podél frekventovaných </a:t>
            </a:r>
            <a:r>
              <a:rPr lang="pl-PL" dirty="0" smtClean="0">
                <a:latin typeface="Cambria Math" pitchFamily="18" charset="0"/>
                <a:ea typeface="Cambria Math" pitchFamily="18" charset="0"/>
              </a:rPr>
              <a:t>komunikací</a:t>
            </a:r>
          </a:p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Stav chodníků </a:t>
            </a:r>
            <a:r>
              <a:rPr lang="cs-CZ" dirty="0">
                <a:latin typeface="Cambria Math" pitchFamily="18" charset="0"/>
                <a:ea typeface="Cambria Math" pitchFamily="18" charset="0"/>
              </a:rPr>
              <a:t>neumožňující bezbariérový pohyb obyvatel </a:t>
            </a:r>
            <a:endParaRPr lang="cs-CZ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Nezájem rodičů a dětí o tradiční vesnické </a:t>
            </a:r>
            <a:r>
              <a:rPr lang="cs-CZ" dirty="0" smtClean="0">
                <a:latin typeface="Cambria Math" pitchFamily="18" charset="0"/>
                <a:ea typeface="Cambria Math" pitchFamily="18" charset="0"/>
              </a:rPr>
              <a:t>sporty</a:t>
            </a:r>
          </a:p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Nedostatek aktivních lidí vést místní spolky</a:t>
            </a:r>
            <a:endParaRPr lang="cs-CZ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Nedostatek financí místních spolků na údržbu a rozvoj sportovišť, na provoz</a:t>
            </a:r>
          </a:p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Malá pravděpodobnost u místních spolků na dosažení dotací</a:t>
            </a:r>
          </a:p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Vysoký podíl osob vyjíždějících za prací mimo region</a:t>
            </a:r>
          </a:p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Špatný stav Labské cyklotrasy č. 2 a ostatních cyklotras</a:t>
            </a:r>
          </a:p>
          <a:p>
            <a:endParaRPr lang="cs-CZ" dirty="0">
              <a:latin typeface="Cambria Math" pitchFamily="18" charset="0"/>
              <a:ea typeface="Cambria Math" pitchFamily="18" charset="0"/>
            </a:endParaRPr>
          </a:p>
          <a:p>
            <a:endParaRPr lang="cs-CZ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cs-CZ" dirty="0" smtClean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718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34880" cy="1138138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Závěry analytické části SCLLD</a:t>
            </a:r>
            <a:br>
              <a:rPr lang="cs-CZ" sz="2400" b="1" dirty="0" smtClean="0">
                <a:latin typeface="Cambria Math" pitchFamily="18" charset="0"/>
                <a:ea typeface="Cambria Math" pitchFamily="18" charset="0"/>
              </a:rPr>
            </a:br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Život v obcích</a:t>
            </a:r>
            <a:endParaRPr lang="cs-CZ" sz="24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628800"/>
            <a:ext cx="8388424" cy="50405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u="sng" dirty="0" smtClean="0">
                <a:latin typeface="Cambria Math" pitchFamily="18" charset="0"/>
                <a:ea typeface="Cambria Math" pitchFamily="18" charset="0"/>
              </a:rPr>
              <a:t>Příležitosti</a:t>
            </a:r>
          </a:p>
          <a:p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rozvoj sídel díky dobrému dopravnímu napojení na Prahu</a:t>
            </a:r>
          </a:p>
          <a:p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Rozvoj </a:t>
            </a:r>
            <a:r>
              <a:rPr lang="cs-CZ" sz="2000" dirty="0" err="1" smtClean="0">
                <a:latin typeface="Cambria Math" pitchFamily="18" charset="0"/>
                <a:ea typeface="Cambria Math" pitchFamily="18" charset="0"/>
              </a:rPr>
              <a:t>cyklodopravy</a:t>
            </a:r>
            <a:endParaRPr lang="cs-CZ" sz="20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zvýšení atraktivity území pro mladé rodiny (občanská vybavenost, pracovní příležitosti)</a:t>
            </a:r>
          </a:p>
          <a:p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rozšíření služeb 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seniorům</a:t>
            </a:r>
          </a:p>
          <a:p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Podpora aktivních lidí ochotných vést místní spolky</a:t>
            </a:r>
          </a:p>
          <a:p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Vodní turistika – Labská vodní cesta</a:t>
            </a:r>
          </a:p>
          <a:p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Spolupráce obcí s podnikateli</a:t>
            </a:r>
          </a:p>
          <a:p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Podpora odbytu místní zemědělské produkce – regionální potravina</a:t>
            </a:r>
          </a:p>
          <a:p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Pozemkové úpravy</a:t>
            </a:r>
          </a:p>
          <a:p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Výstavba obchvatu v Roudnici nad Labem</a:t>
            </a:r>
          </a:p>
          <a:p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Zvýšení bezpečnosti dopravy</a:t>
            </a:r>
          </a:p>
          <a:p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Podpora marketingu místních podnikatelů</a:t>
            </a:r>
          </a:p>
          <a:p>
            <a:endParaRPr lang="cs-CZ" sz="2000" dirty="0" smtClean="0">
              <a:latin typeface="Cambria Math" pitchFamily="18" charset="0"/>
              <a:ea typeface="Cambria Math" pitchFamily="18" charset="0"/>
            </a:endParaRPr>
          </a:p>
          <a:p>
            <a:endParaRPr lang="cs-CZ" sz="2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cs-CZ" dirty="0" smtClean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718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893</TotalTime>
  <Words>718</Words>
  <Application>Microsoft Office PowerPoint</Application>
  <PresentationFormat>Předvádění na obrazovce (4:3)</PresentationFormat>
  <Paragraphs>156</Paragraphs>
  <Slides>13</Slides>
  <Notes>13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Strategie komunitně vedeného místního rozvoje MAS Podřipsko </vt:lpstr>
      <vt:lpstr>Místní akční skupina Podřipsko</vt:lpstr>
      <vt:lpstr>Závěry analytické části SCLLD Životní prostředí</vt:lpstr>
      <vt:lpstr>Závěry analytické části SCLLD Životní prostředí</vt:lpstr>
      <vt:lpstr>Závěry analytické části SCLLD Životní prostředí</vt:lpstr>
      <vt:lpstr>Závěry analytické části SCLLD Životní prostředí</vt:lpstr>
      <vt:lpstr>Závěry analytické části SCLLD Život v obcích</vt:lpstr>
      <vt:lpstr>Závěry analytické části SCLLD Život v obcích</vt:lpstr>
      <vt:lpstr>Závěry analytické části SCLLD Život v obcích</vt:lpstr>
      <vt:lpstr>Závěry analytické části SCLLD Život v obcích</vt:lpstr>
      <vt:lpstr>OP Životní prostředí</vt:lpstr>
      <vt:lpstr>IROP - podpora investic do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Martina</dc:creator>
  <cp:lastModifiedBy>Uživatel</cp:lastModifiedBy>
  <cp:revision>107</cp:revision>
  <dcterms:created xsi:type="dcterms:W3CDTF">2012-03-20T16:05:37Z</dcterms:created>
  <dcterms:modified xsi:type="dcterms:W3CDTF">2014-06-23T16:49:02Z</dcterms:modified>
</cp:coreProperties>
</file>